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64" r:id="rId6"/>
    <p:sldId id="265" r:id="rId7"/>
    <p:sldId id="266"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192" y="66"/>
      </p:cViewPr>
      <p:guideLst>
        <p:guide orient="horz" pos="125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9/11/2022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9/11/2022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1169C-A9DE-6101-F1B1-5081147E5FB4}"/>
              </a:ext>
            </a:extLst>
          </p:cNvPr>
          <p:cNvSpPr>
            <a:spLocks noGrp="1"/>
          </p:cNvSpPr>
          <p:nvPr>
            <p:ph type="ctrTitle"/>
          </p:nvPr>
        </p:nvSpPr>
        <p:spPr/>
        <p:txBody>
          <a:bodyPr/>
          <a:lstStyle/>
          <a:p>
            <a:r>
              <a:rPr lang="es-ES" dirty="0"/>
              <a:t>Tutoría 1 - POO</a:t>
            </a:r>
            <a:endParaRPr lang="es-AR" dirty="0"/>
          </a:p>
        </p:txBody>
      </p:sp>
      <p:sp>
        <p:nvSpPr>
          <p:cNvPr id="3" name="Subtítulo 2">
            <a:extLst>
              <a:ext uri="{FF2B5EF4-FFF2-40B4-BE49-F238E27FC236}">
                <a16:creationId xmlns:a16="http://schemas.microsoft.com/office/drawing/2014/main" id="{CCDACECC-48F6-F497-AE06-DD9911D19705}"/>
              </a:ext>
            </a:extLst>
          </p:cNvPr>
          <p:cNvSpPr>
            <a:spLocks noGrp="1"/>
          </p:cNvSpPr>
          <p:nvPr>
            <p:ph type="subTitle" idx="1"/>
          </p:nvPr>
        </p:nvSpPr>
        <p:spPr/>
        <p:txBody>
          <a:bodyPr/>
          <a:lstStyle/>
          <a:p>
            <a:r>
              <a:rPr lang="es-ES" dirty="0"/>
              <a:t>Programación orientada a objetos</a:t>
            </a:r>
            <a:endParaRPr lang="es-AR" dirty="0"/>
          </a:p>
        </p:txBody>
      </p:sp>
    </p:spTree>
    <p:extLst>
      <p:ext uri="{BB962C8B-B14F-4D97-AF65-F5344CB8AC3E}">
        <p14:creationId xmlns:p14="http://schemas.microsoft.com/office/powerpoint/2010/main" val="117343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57A0E-1BDB-2BD4-27AD-515800D50DEE}"/>
              </a:ext>
            </a:extLst>
          </p:cNvPr>
          <p:cNvSpPr>
            <a:spLocks noGrp="1"/>
          </p:cNvSpPr>
          <p:nvPr>
            <p:ph type="title"/>
          </p:nvPr>
        </p:nvSpPr>
        <p:spPr/>
        <p:txBody>
          <a:bodyPr/>
          <a:lstStyle/>
          <a:p>
            <a:r>
              <a:rPr lang="es-ES" dirty="0"/>
              <a:t>¿Cuál es el propósito de POO?</a:t>
            </a:r>
            <a:br>
              <a:rPr lang="es-ES" dirty="0"/>
            </a:br>
            <a:r>
              <a:rPr lang="es-ES" dirty="0"/>
              <a:t>	</a:t>
            </a:r>
            <a:r>
              <a:rPr lang="es-ES" sz="2800" b="1" i="1" dirty="0">
                <a:solidFill>
                  <a:schemeClr val="accent3"/>
                </a:solidFill>
              </a:rPr>
              <a:t>Programación Orientada a Objetos</a:t>
            </a:r>
            <a:endParaRPr lang="es-AR" sz="2400" b="1" i="1" dirty="0">
              <a:solidFill>
                <a:schemeClr val="accent3"/>
              </a:solidFill>
            </a:endParaRPr>
          </a:p>
        </p:txBody>
      </p:sp>
      <p:sp>
        <p:nvSpPr>
          <p:cNvPr id="3" name="Marcador de contenido 2">
            <a:extLst>
              <a:ext uri="{FF2B5EF4-FFF2-40B4-BE49-F238E27FC236}">
                <a16:creationId xmlns:a16="http://schemas.microsoft.com/office/drawing/2014/main" id="{C8EDA097-99C4-5D60-CE43-F3D1CC51FE89}"/>
              </a:ext>
            </a:extLst>
          </p:cNvPr>
          <p:cNvSpPr>
            <a:spLocks noGrp="1"/>
          </p:cNvSpPr>
          <p:nvPr>
            <p:ph idx="1"/>
          </p:nvPr>
        </p:nvSpPr>
        <p:spPr/>
        <p:txBody>
          <a:bodyPr>
            <a:normAutofit fontScale="92500"/>
          </a:bodyPr>
          <a:lstStyle/>
          <a:p>
            <a:pPr algn="just"/>
            <a:r>
              <a:rPr lang="es-ES" sz="2800" b="0" i="0" dirty="0">
                <a:solidFill>
                  <a:schemeClr val="bg2">
                    <a:lumMod val="20000"/>
                    <a:lumOff val="80000"/>
                  </a:schemeClr>
                </a:solidFill>
                <a:effectLst/>
                <a:latin typeface="Lato" panose="020B0604020202020204" pitchFamily="34" charset="0"/>
              </a:rPr>
              <a:t>En este modelo de paradigma se construyen modelos de objetos que representan elementos (objetos) del problema a resolver, que tienen características (atributos) y funciones (métodos). Permite </a:t>
            </a:r>
            <a:r>
              <a:rPr lang="es-ES" sz="2800" b="1" i="0" dirty="0">
                <a:solidFill>
                  <a:schemeClr val="bg2">
                    <a:lumMod val="20000"/>
                    <a:lumOff val="80000"/>
                  </a:schemeClr>
                </a:solidFill>
                <a:effectLst/>
                <a:latin typeface="Lato" panose="020B0604020202020204" pitchFamily="34" charset="0"/>
              </a:rPr>
              <a:t>separar los diferentes componentes de un programa</a:t>
            </a:r>
            <a:r>
              <a:rPr lang="es-ES" sz="2800" b="0" i="0" dirty="0">
                <a:solidFill>
                  <a:schemeClr val="bg2">
                    <a:lumMod val="20000"/>
                    <a:lumOff val="80000"/>
                  </a:schemeClr>
                </a:solidFill>
                <a:effectLst/>
                <a:latin typeface="Lato" panose="020B0604020202020204" pitchFamily="34" charset="0"/>
              </a:rPr>
              <a:t>, simplificando así su creación, depuración y posteriores mejoras. La </a:t>
            </a:r>
            <a:r>
              <a:rPr lang="es-ES" sz="2800" b="0" i="0" u="none" strike="noStrike" dirty="0">
                <a:solidFill>
                  <a:schemeClr val="bg2">
                    <a:lumMod val="20000"/>
                    <a:lumOff val="80000"/>
                  </a:schemeClr>
                </a:solidFill>
                <a:effectLst/>
                <a:latin typeface="Lato" panose="020B0604020202020204" pitchFamily="34" charset="0"/>
              </a:rPr>
              <a:t>programación orientada a objetos</a:t>
            </a:r>
            <a:r>
              <a:rPr lang="es-ES" sz="2800" b="0" i="0" dirty="0">
                <a:solidFill>
                  <a:schemeClr val="bg2">
                    <a:lumMod val="20000"/>
                    <a:lumOff val="80000"/>
                  </a:schemeClr>
                </a:solidFill>
                <a:effectLst/>
                <a:latin typeface="Lato" panose="020B0604020202020204" pitchFamily="34" charset="0"/>
              </a:rPr>
              <a:t> disminuye los errores y promociona la reutilización del código. Es una manera especial de programar, que se acerca de alguna manera a cómo expresaríamos las cosas en la vida real.</a:t>
            </a:r>
            <a:endParaRPr lang="es-AR" sz="2800" dirty="0">
              <a:solidFill>
                <a:schemeClr val="bg2">
                  <a:lumMod val="20000"/>
                  <a:lumOff val="80000"/>
                </a:schemeClr>
              </a:solidFill>
            </a:endParaRPr>
          </a:p>
        </p:txBody>
      </p:sp>
    </p:spTree>
    <p:extLst>
      <p:ext uri="{BB962C8B-B14F-4D97-AF65-F5344CB8AC3E}">
        <p14:creationId xmlns:p14="http://schemas.microsoft.com/office/powerpoint/2010/main" val="277420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0CD3-B887-608F-EBFA-6936F913C45D}"/>
              </a:ext>
            </a:extLst>
          </p:cNvPr>
          <p:cNvSpPr>
            <a:spLocks noGrp="1"/>
          </p:cNvSpPr>
          <p:nvPr>
            <p:ph type="title"/>
          </p:nvPr>
        </p:nvSpPr>
        <p:spPr/>
        <p:txBody>
          <a:bodyPr/>
          <a:lstStyle/>
          <a:p>
            <a:r>
              <a:rPr lang="es-ES" dirty="0"/>
              <a:t>¿Qué es un objeto?</a:t>
            </a:r>
            <a:endParaRPr lang="es-AR" dirty="0"/>
          </a:p>
        </p:txBody>
      </p:sp>
      <p:sp>
        <p:nvSpPr>
          <p:cNvPr id="3" name="Marcador de contenido 2">
            <a:extLst>
              <a:ext uri="{FF2B5EF4-FFF2-40B4-BE49-F238E27FC236}">
                <a16:creationId xmlns:a16="http://schemas.microsoft.com/office/drawing/2014/main" id="{BBA65D7E-B08D-7132-513D-5CCFFF65A503}"/>
              </a:ext>
            </a:extLst>
          </p:cNvPr>
          <p:cNvSpPr>
            <a:spLocks noGrp="1"/>
          </p:cNvSpPr>
          <p:nvPr>
            <p:ph idx="1"/>
          </p:nvPr>
        </p:nvSpPr>
        <p:spPr>
          <a:xfrm>
            <a:off x="1083883" y="1989138"/>
            <a:ext cx="10024233" cy="4195481"/>
          </a:xfrm>
        </p:spPr>
        <p:txBody>
          <a:bodyPr>
            <a:normAutofit/>
          </a:bodyPr>
          <a:lstStyle/>
          <a:p>
            <a:pPr algn="just"/>
            <a:r>
              <a:rPr lang="es-MX" sz="2600" b="1" dirty="0">
                <a:solidFill>
                  <a:schemeClr val="accent3"/>
                </a:solidFill>
                <a:latin typeface="Lato" panose="020F0502020204030203" pitchFamily="34" charset="0"/>
                <a:ea typeface="Lato" panose="020F0502020204030203" pitchFamily="34" charset="0"/>
                <a:cs typeface="Lato" panose="020F0502020204030203" pitchFamily="34" charset="0"/>
              </a:rPr>
              <a:t>Un objeto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es una unidad que engloba dentro de sí un conjunto de datos y las funciones necesarias para el tratamiento de esos datos</a:t>
            </a:r>
            <a:r>
              <a:rPr lang="es-MX" sz="2600" b="0" i="0" u="none" strike="noStrike" baseline="0" dirty="0">
                <a:latin typeface="Times New Roman" panose="02020603050405020304" pitchFamily="18" charset="0"/>
              </a:rPr>
              <a:t>. </a:t>
            </a:r>
          </a:p>
          <a:p>
            <a:pPr algn="just"/>
            <a:r>
              <a:rPr lang="es-ES" sz="2600" b="0" i="0" dirty="0">
                <a:effectLst/>
                <a:latin typeface="Lato" panose="020F0502020204030203" pitchFamily="34" charset="0"/>
              </a:rPr>
              <a:t>También</a:t>
            </a:r>
            <a:r>
              <a:rPr lang="es-ES" sz="2600" dirty="0">
                <a:latin typeface="Lato" panose="020F0502020204030203" pitchFamily="34" charset="0"/>
              </a:rPr>
              <a:t> p</a:t>
            </a:r>
            <a:r>
              <a:rPr lang="es-ES" sz="2600" b="0" i="0" dirty="0">
                <a:effectLst/>
                <a:latin typeface="Lato" panose="020F0502020204030203" pitchFamily="34" charset="0"/>
              </a:rPr>
              <a:t>odemos definir un objeto como una estructura abstracta que, de manera más fiable, describe un posible objeto del mundo real y su relación con el resto del mundo que lo rodea a través de interfaces</a:t>
            </a:r>
            <a:endParaRPr lang="es-MX" sz="2600" b="0" i="0" u="none" strike="noStrike" baseline="0" dirty="0">
              <a:latin typeface="Times New Roman" panose="02020603050405020304" pitchFamily="18" charset="0"/>
            </a:endParaRPr>
          </a:p>
        </p:txBody>
      </p:sp>
    </p:spTree>
    <p:extLst>
      <p:ext uri="{BB962C8B-B14F-4D97-AF65-F5344CB8AC3E}">
        <p14:creationId xmlns:p14="http://schemas.microsoft.com/office/powerpoint/2010/main" val="189547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0CD3-B887-608F-EBFA-6936F913C45D}"/>
              </a:ext>
            </a:extLst>
          </p:cNvPr>
          <p:cNvSpPr>
            <a:spLocks noGrp="1"/>
          </p:cNvSpPr>
          <p:nvPr>
            <p:ph type="title"/>
          </p:nvPr>
        </p:nvSpPr>
        <p:spPr/>
        <p:txBody>
          <a:bodyPr/>
          <a:lstStyle/>
          <a:p>
            <a:r>
              <a:rPr lang="es-MX" b="0" i="0" u="none" strike="noStrike" baseline="0" dirty="0">
                <a:solidFill>
                  <a:schemeClr val="tx1"/>
                </a:solidFill>
                <a:ea typeface="Lato" panose="020F0502020204030203" pitchFamily="34" charset="0"/>
                <a:cs typeface="Lato" panose="020F0502020204030203" pitchFamily="34" charset="0"/>
              </a:rPr>
              <a:t>¿Cómo se caracteriza un Objeto?</a:t>
            </a:r>
            <a:endParaRPr lang="es-AR" dirty="0">
              <a:solidFill>
                <a:schemeClr val="tx1"/>
              </a:solidFill>
              <a:ea typeface="Lato" panose="020F0502020204030203" pitchFamily="34" charset="0"/>
              <a:cs typeface="Lato" panose="020F0502020204030203" pitchFamily="34" charset="0"/>
            </a:endParaRPr>
          </a:p>
        </p:txBody>
      </p:sp>
      <p:sp>
        <p:nvSpPr>
          <p:cNvPr id="3" name="Marcador de contenido 2">
            <a:extLst>
              <a:ext uri="{FF2B5EF4-FFF2-40B4-BE49-F238E27FC236}">
                <a16:creationId xmlns:a16="http://schemas.microsoft.com/office/drawing/2014/main" id="{BBA65D7E-B08D-7132-513D-5CCFFF65A503}"/>
              </a:ext>
            </a:extLst>
          </p:cNvPr>
          <p:cNvSpPr>
            <a:spLocks noGrp="1"/>
          </p:cNvSpPr>
          <p:nvPr>
            <p:ph idx="1"/>
          </p:nvPr>
        </p:nvSpPr>
        <p:spPr>
          <a:xfrm>
            <a:off x="1041009" y="1969478"/>
            <a:ext cx="10100603" cy="4318780"/>
          </a:xfrm>
        </p:spPr>
        <p:txBody>
          <a:bodyPr>
            <a:normAutofit/>
          </a:bodyPr>
          <a:lstStyle/>
          <a:p>
            <a:pPr algn="just"/>
            <a:r>
              <a:rPr lang="es-MX" sz="2600" b="1" i="0" u="none" strike="noStrike" baseline="0" dirty="0">
                <a:solidFill>
                  <a:schemeClr val="accent3"/>
                </a:solidFill>
                <a:latin typeface="Lato" panose="020F0502020204030203" pitchFamily="34" charset="0"/>
                <a:ea typeface="Lato" panose="020F0502020204030203" pitchFamily="34" charset="0"/>
                <a:cs typeface="Lato" panose="020F0502020204030203" pitchFamily="34" charset="0"/>
              </a:rPr>
              <a:t>Por su identidad: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cada objeto es único y diferente del resto. Internamente se le asigna un ID para diferenciarlo de otros objetos, aunque pertenezcan a la misma clase y tengan todos sus valores internos con el mismo valor. </a:t>
            </a:r>
          </a:p>
          <a:p>
            <a:pPr algn="just"/>
            <a:r>
              <a:rPr lang="es-MX" sz="2600" b="1" i="0" u="none" strike="noStrike" baseline="0" dirty="0">
                <a:solidFill>
                  <a:schemeClr val="accent3"/>
                </a:solidFill>
                <a:latin typeface="Lato" panose="020F0502020204030203" pitchFamily="34" charset="0"/>
                <a:ea typeface="Lato" panose="020F0502020204030203" pitchFamily="34" charset="0"/>
                <a:cs typeface="Lato" panose="020F0502020204030203" pitchFamily="34" charset="0"/>
              </a:rPr>
              <a:t>Por su estado: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el estado de un objeto viene dado por el valor de sus atributos o variables internas. </a:t>
            </a:r>
          </a:p>
          <a:p>
            <a:pPr algn="just"/>
            <a:r>
              <a:rPr lang="es-MX" sz="2600" b="1" i="0" u="none" strike="noStrike" baseline="0" dirty="0">
                <a:solidFill>
                  <a:schemeClr val="accent3"/>
                </a:solidFill>
                <a:latin typeface="Lato" panose="020F0502020204030203" pitchFamily="34" charset="0"/>
                <a:ea typeface="Lato" panose="020F0502020204030203" pitchFamily="34" charset="0"/>
                <a:cs typeface="Lato" panose="020F0502020204030203" pitchFamily="34" charset="0"/>
              </a:rPr>
              <a:t>Por su comportamiento: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el comportamiento de un objeto se define mediante los métodos o fragmentos de código que operan con los atributos internos del objeto e interactúan, si es necesario, con otros objetos. </a:t>
            </a:r>
            <a:endParaRPr lang="es-AR" sz="2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9807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0CD3-B887-608F-EBFA-6936F913C45D}"/>
              </a:ext>
            </a:extLst>
          </p:cNvPr>
          <p:cNvSpPr>
            <a:spLocks noGrp="1"/>
          </p:cNvSpPr>
          <p:nvPr>
            <p:ph type="title"/>
          </p:nvPr>
        </p:nvSpPr>
        <p:spPr/>
        <p:txBody>
          <a:bodyPr/>
          <a:lstStyle/>
          <a:p>
            <a:r>
              <a:rPr lang="es-MX" b="0" i="0" u="none" strike="noStrike" baseline="0" dirty="0">
                <a:solidFill>
                  <a:schemeClr val="tx1"/>
                </a:solidFill>
                <a:ea typeface="Lato" panose="020F0502020204030203" pitchFamily="34" charset="0"/>
                <a:cs typeface="Lato" panose="020F0502020204030203" pitchFamily="34" charset="0"/>
              </a:rPr>
              <a:t>¿Qué son los atributos, las clases, los métodos de un Objeto?</a:t>
            </a:r>
            <a:endParaRPr lang="es-AR" dirty="0">
              <a:solidFill>
                <a:schemeClr val="tx1"/>
              </a:solidFill>
              <a:ea typeface="Lato" panose="020F0502020204030203" pitchFamily="34" charset="0"/>
              <a:cs typeface="Lato" panose="020F0502020204030203" pitchFamily="34" charset="0"/>
            </a:endParaRPr>
          </a:p>
        </p:txBody>
      </p:sp>
      <p:sp>
        <p:nvSpPr>
          <p:cNvPr id="3" name="Marcador de contenido 2">
            <a:extLst>
              <a:ext uri="{FF2B5EF4-FFF2-40B4-BE49-F238E27FC236}">
                <a16:creationId xmlns:a16="http://schemas.microsoft.com/office/drawing/2014/main" id="{BBA65D7E-B08D-7132-513D-5CCFFF65A503}"/>
              </a:ext>
            </a:extLst>
          </p:cNvPr>
          <p:cNvSpPr>
            <a:spLocks noGrp="1"/>
          </p:cNvSpPr>
          <p:nvPr>
            <p:ph idx="1"/>
          </p:nvPr>
        </p:nvSpPr>
        <p:spPr>
          <a:xfrm>
            <a:off x="1055077" y="1997612"/>
            <a:ext cx="10086535" cy="4250787"/>
          </a:xfrm>
        </p:spPr>
        <p:txBody>
          <a:bodyPr>
            <a:noAutofit/>
          </a:bodyPr>
          <a:lstStyle/>
          <a:p>
            <a:pPr algn="just"/>
            <a:r>
              <a:rPr lang="es-MX" sz="2600" b="1" i="0" u="none" strike="noStrike" baseline="0" dirty="0">
                <a:solidFill>
                  <a:schemeClr val="accent3"/>
                </a:solidFill>
                <a:latin typeface="Lato" panose="020F0502020204030203" pitchFamily="34" charset="0"/>
                <a:ea typeface="Lato" panose="020F0502020204030203" pitchFamily="34" charset="0"/>
                <a:cs typeface="Lato" panose="020F0502020204030203" pitchFamily="34" charset="0"/>
              </a:rPr>
              <a:t>Los atributos: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son los datos incluidos en un objeto. Son como las variables en los lenguajes de programación clásicos, pero están encapsuladas dentro de un objeto y, salvo que se indique lo contrario, son invisibles desde el exterior. </a:t>
            </a:r>
          </a:p>
          <a:p>
            <a:pPr algn="just"/>
            <a:r>
              <a:rPr lang="es-MX" sz="2600" b="1" dirty="0">
                <a:solidFill>
                  <a:schemeClr val="accent3"/>
                </a:solidFill>
                <a:latin typeface="Lato" panose="020F0502020204030203" pitchFamily="34" charset="0"/>
                <a:ea typeface="Lato" panose="020F0502020204030203" pitchFamily="34" charset="0"/>
                <a:cs typeface="Lato" panose="020F0502020204030203" pitchFamily="34" charset="0"/>
              </a:rPr>
              <a:t>Los Métodos: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Se llaman métodos a las funciones que pertenecen a un objeto. Es decir: son fragmentos de código con un nombre que permite invocarlos y ejecutarlos, pero están encapsulados dentro del objeto. Tienen acceso a los atributos del mismo y son la forma de operar con los atributos desde el exterior del objeto. Son, en definitiva, los "diales" de la caja negra. </a:t>
            </a:r>
          </a:p>
          <a:p>
            <a:pPr algn="just"/>
            <a:endParaRPr lang="es-MX" sz="2600" b="0" i="0" u="none" strike="noStrike" baseline="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368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0CD3-B887-608F-EBFA-6936F913C45D}"/>
              </a:ext>
            </a:extLst>
          </p:cNvPr>
          <p:cNvSpPr>
            <a:spLocks noGrp="1"/>
          </p:cNvSpPr>
          <p:nvPr>
            <p:ph type="title"/>
          </p:nvPr>
        </p:nvSpPr>
        <p:spPr/>
        <p:txBody>
          <a:bodyPr/>
          <a:lstStyle/>
          <a:p>
            <a:r>
              <a:rPr lang="es-MX" b="0" i="0" u="none" strike="noStrike" baseline="0" dirty="0">
                <a:solidFill>
                  <a:schemeClr val="tx1"/>
                </a:solidFill>
                <a:ea typeface="Lato" panose="020F0502020204030203" pitchFamily="34" charset="0"/>
                <a:cs typeface="Lato" panose="020F0502020204030203" pitchFamily="34" charset="0"/>
              </a:rPr>
              <a:t>¿Qué son los atributos, las clases, los métodos de un Objeto?</a:t>
            </a:r>
            <a:endParaRPr lang="es-AR" dirty="0">
              <a:solidFill>
                <a:schemeClr val="tx1"/>
              </a:solidFill>
              <a:ea typeface="Lato" panose="020F0502020204030203" pitchFamily="34" charset="0"/>
              <a:cs typeface="Lato" panose="020F0502020204030203" pitchFamily="34" charset="0"/>
            </a:endParaRPr>
          </a:p>
        </p:txBody>
      </p:sp>
      <p:sp>
        <p:nvSpPr>
          <p:cNvPr id="3" name="Marcador de contenido 2">
            <a:extLst>
              <a:ext uri="{FF2B5EF4-FFF2-40B4-BE49-F238E27FC236}">
                <a16:creationId xmlns:a16="http://schemas.microsoft.com/office/drawing/2014/main" id="{BBA65D7E-B08D-7132-513D-5CCFFF65A503}"/>
              </a:ext>
            </a:extLst>
          </p:cNvPr>
          <p:cNvSpPr>
            <a:spLocks noGrp="1"/>
          </p:cNvSpPr>
          <p:nvPr>
            <p:ph idx="1"/>
          </p:nvPr>
        </p:nvSpPr>
        <p:spPr>
          <a:xfrm>
            <a:off x="1103312" y="1997612"/>
            <a:ext cx="10052368" cy="4250787"/>
          </a:xfrm>
        </p:spPr>
        <p:txBody>
          <a:bodyPr>
            <a:noAutofit/>
          </a:bodyPr>
          <a:lstStyle/>
          <a:p>
            <a:pPr algn="just"/>
            <a:r>
              <a:rPr lang="es-MX" sz="2600" b="1" dirty="0">
                <a:solidFill>
                  <a:schemeClr val="accent3"/>
                </a:solidFill>
                <a:latin typeface="Lato" panose="020F0502020204030203" pitchFamily="34" charset="0"/>
                <a:ea typeface="Lato" panose="020F0502020204030203" pitchFamily="34" charset="0"/>
                <a:cs typeface="Lato" panose="020F0502020204030203" pitchFamily="34" charset="0"/>
              </a:rPr>
              <a:t>Las clases:  </a:t>
            </a:r>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Una clase es un patrón para construir objetos. Por tanto, un objeto es una variable perteneciente a una clase determinada. Es importante distinguir entre objetos y clases: la clase es simplemente una declaración, no tiene asociado ningún objeto. Y todo objeto debe pertenecer a una clase. </a:t>
            </a:r>
          </a:p>
          <a:p>
            <a:pPr algn="just"/>
            <a:r>
              <a:rPr lang="es-ES" sz="2600" b="0" i="0" dirty="0">
                <a:effectLst/>
                <a:latin typeface="Lato" panose="020F0502020204030203" pitchFamily="34" charset="0"/>
              </a:rPr>
              <a:t>Una </a:t>
            </a:r>
            <a:r>
              <a:rPr lang="es-ES" sz="2600" b="1" i="0" dirty="0">
                <a:solidFill>
                  <a:schemeClr val="accent3"/>
                </a:solidFill>
                <a:effectLst/>
                <a:latin typeface="Lato" panose="020F0502020204030203" pitchFamily="34" charset="0"/>
              </a:rPr>
              <a:t>clase</a:t>
            </a:r>
            <a:r>
              <a:rPr lang="es-ES" sz="2600" b="1" i="0" dirty="0">
                <a:effectLst/>
                <a:latin typeface="Lato" panose="020F0502020204030203" pitchFamily="34" charset="0"/>
              </a:rPr>
              <a:t> </a:t>
            </a:r>
            <a:r>
              <a:rPr lang="es-ES" sz="2600" b="0" i="0" dirty="0">
                <a:effectLst/>
                <a:latin typeface="Lato" panose="020F0502020204030203" pitchFamily="34" charset="0"/>
              </a:rPr>
              <a:t>es una plantilla. Define de manera genérica cómo van a ser los objetos de un determinado tipo. </a:t>
            </a:r>
          </a:p>
          <a:p>
            <a:pPr algn="just"/>
            <a:r>
              <a:rPr lang="es-MX" sz="2600" b="0" i="0" u="none" strike="noStrike" baseline="0" dirty="0">
                <a:latin typeface="Lato" panose="020F0502020204030203" pitchFamily="34" charset="0"/>
                <a:ea typeface="Lato" panose="020F0502020204030203" pitchFamily="34" charset="0"/>
                <a:cs typeface="Lato" panose="020F0502020204030203" pitchFamily="34" charset="0"/>
              </a:rPr>
              <a:t>Resumiendo, consistiría en hacer clases (molde o patrón) y crear objetos a partir de estas clases. Las clases forman el modelo a partir del que se estructuran los datos y los comportamientos. </a:t>
            </a:r>
          </a:p>
          <a:p>
            <a:endParaRPr lang="es-MX" sz="2600" b="0" i="0" u="none" strike="noStrike" baseline="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2751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90CD3-B887-608F-EBFA-6936F913C45D}"/>
              </a:ext>
            </a:extLst>
          </p:cNvPr>
          <p:cNvSpPr>
            <a:spLocks noGrp="1"/>
          </p:cNvSpPr>
          <p:nvPr>
            <p:ph type="title"/>
          </p:nvPr>
        </p:nvSpPr>
        <p:spPr/>
        <p:txBody>
          <a:bodyPr/>
          <a:lstStyle/>
          <a:p>
            <a:r>
              <a:rPr lang="es-MX" b="0" i="0" u="none" strike="noStrike" baseline="0" dirty="0">
                <a:solidFill>
                  <a:schemeClr val="tx1"/>
                </a:solidFill>
                <a:ea typeface="Lato" panose="020F0502020204030203" pitchFamily="34" charset="0"/>
                <a:cs typeface="Lato" panose="020F0502020204030203" pitchFamily="34" charset="0"/>
              </a:rPr>
              <a:t>¿Qué son los mensajes y la interfaz de un Objeto?</a:t>
            </a:r>
            <a:endParaRPr lang="es-AR" dirty="0">
              <a:solidFill>
                <a:schemeClr val="tx1"/>
              </a:solidFill>
              <a:ea typeface="Lato" panose="020F0502020204030203" pitchFamily="34" charset="0"/>
              <a:cs typeface="Lato" panose="020F0502020204030203" pitchFamily="34" charset="0"/>
            </a:endParaRPr>
          </a:p>
        </p:txBody>
      </p:sp>
      <p:sp>
        <p:nvSpPr>
          <p:cNvPr id="3" name="Marcador de contenido 2">
            <a:extLst>
              <a:ext uri="{FF2B5EF4-FFF2-40B4-BE49-F238E27FC236}">
                <a16:creationId xmlns:a16="http://schemas.microsoft.com/office/drawing/2014/main" id="{BBA65D7E-B08D-7132-513D-5CCFFF65A503}"/>
              </a:ext>
            </a:extLst>
          </p:cNvPr>
          <p:cNvSpPr>
            <a:spLocks noGrp="1"/>
          </p:cNvSpPr>
          <p:nvPr>
            <p:ph idx="1"/>
          </p:nvPr>
        </p:nvSpPr>
        <p:spPr>
          <a:xfrm>
            <a:off x="1103312" y="1997612"/>
            <a:ext cx="10052368" cy="4250787"/>
          </a:xfrm>
        </p:spPr>
        <p:txBody>
          <a:bodyPr>
            <a:noAutofit/>
          </a:bodyPr>
          <a:lstStyle/>
          <a:p>
            <a:pPr algn="just"/>
            <a:r>
              <a:rPr lang="es-MX" sz="2600" b="1" dirty="0">
                <a:solidFill>
                  <a:schemeClr val="accent3"/>
                </a:solidFill>
                <a:latin typeface="Lato" panose="020F0502020204030203" pitchFamily="34" charset="0"/>
                <a:ea typeface="Lato" panose="020F0502020204030203" pitchFamily="34" charset="0"/>
                <a:cs typeface="Lato" panose="020F0502020204030203" pitchFamily="34" charset="0"/>
              </a:rPr>
              <a:t>Mensaje: </a:t>
            </a:r>
            <a:r>
              <a:rPr lang="es-MX" sz="2600" dirty="0">
                <a:latin typeface="Lato" panose="020F0502020204030203" pitchFamily="34" charset="0"/>
                <a:ea typeface="Lato" panose="020F0502020204030203" pitchFamily="34" charset="0"/>
                <a:cs typeface="Lato" panose="020F0502020204030203" pitchFamily="34" charset="0"/>
              </a:rPr>
              <a:t>es el modo en que se comunican los objetos entre sí. Un mensaje no es más que una llamada a un método de un determinado objeto. Cuando llamemos a un método de un objeto, a menudo diremos que estamos enviando un mensaje a ese objeto, y el objeto reaccionará ejecutando el código asociado a ese mensaje.</a:t>
            </a:r>
          </a:p>
          <a:p>
            <a:pPr algn="just"/>
            <a:r>
              <a:rPr lang="es-MX" sz="2600" b="1" dirty="0">
                <a:solidFill>
                  <a:schemeClr val="accent3"/>
                </a:solidFill>
                <a:latin typeface="Lato" panose="020F0502020204030203" pitchFamily="34" charset="0"/>
                <a:ea typeface="Lato" panose="020F0502020204030203" pitchFamily="34" charset="0"/>
                <a:cs typeface="Lato" panose="020F0502020204030203" pitchFamily="34" charset="0"/>
              </a:rPr>
              <a:t>Interfaz: </a:t>
            </a:r>
            <a:r>
              <a:rPr lang="es-MX" sz="2600" dirty="0">
                <a:latin typeface="Lato" panose="020F0502020204030203" pitchFamily="34" charset="0"/>
                <a:ea typeface="Lato" panose="020F0502020204030203" pitchFamily="34" charset="0"/>
                <a:cs typeface="Lato" panose="020F0502020204030203" pitchFamily="34" charset="0"/>
              </a:rPr>
              <a:t>Las clases (y, por lo tanto, también los objetos) tienen partes públicas y partes privadas. La parte pública es visible para el resto de los objetos, mientras que la privada sólo es visible para el propio objeto. A la parte pública de un objeto se le denomina interfaz.</a:t>
            </a:r>
            <a:endParaRPr lang="es-MX" sz="2600" b="0" i="0" u="none" strike="noStrike" baseline="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1321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643BEB-E98E-3024-0B72-F9C435347474}"/>
              </a:ext>
            </a:extLst>
          </p:cNvPr>
          <p:cNvSpPr>
            <a:spLocks noGrp="1"/>
          </p:cNvSpPr>
          <p:nvPr>
            <p:ph idx="1"/>
          </p:nvPr>
        </p:nvSpPr>
        <p:spPr>
          <a:xfrm>
            <a:off x="874712" y="215326"/>
            <a:ext cx="9457268" cy="3407899"/>
          </a:xfrm>
        </p:spPr>
        <p:txBody>
          <a:bodyPr>
            <a:normAutofit/>
          </a:bodyPr>
          <a:lstStyle/>
          <a:p>
            <a:pPr algn="just"/>
            <a:r>
              <a:rPr lang="es-ES" sz="2600" b="0" i="0" dirty="0">
                <a:effectLst/>
                <a:latin typeface="Lato" panose="020F0502020204030203" pitchFamily="34" charset="0"/>
              </a:rPr>
              <a:t>Un </a:t>
            </a:r>
            <a:r>
              <a:rPr lang="es-ES" sz="2600" b="1" i="0" dirty="0">
                <a:effectLst/>
                <a:latin typeface="Lato" panose="020F0502020204030203" pitchFamily="34" charset="0"/>
              </a:rPr>
              <a:t>ejemplo sencillo sería una clase vehículos y un objeto (camioneta o auto), u</a:t>
            </a:r>
            <a:r>
              <a:rPr lang="es-ES" sz="2600" b="0" i="0" dirty="0">
                <a:effectLst/>
                <a:latin typeface="Lato" panose="020F0502020204030203" pitchFamily="34" charset="0"/>
              </a:rPr>
              <a:t>n vehículo tiene una marca y un color, por lo que creamos un atributo ‘marca’ y otro ‘color’ y, además, puede acelerar, frenar, sumar kilómetros por lo que definimos un nuevo método para cada una de las  acciones que realizan nuestros vehículos.</a:t>
            </a:r>
          </a:p>
          <a:p>
            <a:pPr algn="just"/>
            <a:endParaRPr lang="es-AR" dirty="0"/>
          </a:p>
        </p:txBody>
      </p:sp>
      <p:pic>
        <p:nvPicPr>
          <p:cNvPr id="6" name="Imagen 5">
            <a:extLst>
              <a:ext uri="{FF2B5EF4-FFF2-40B4-BE49-F238E27FC236}">
                <a16:creationId xmlns:a16="http://schemas.microsoft.com/office/drawing/2014/main" id="{5BED4A75-5785-4EE8-A5EE-48B0AAFA13F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3500" b="97051" l="70475" r="96738">
                        <a14:foregroundMark x1="70538" y1="85419" x2="70538" y2="85419"/>
                        <a14:foregroundMark x1="70475" y1="88859" x2="70475" y2="88859"/>
                      </a14:backgroundRemoval>
                    </a14:imgEffect>
                  </a14:imgLayer>
                </a14:imgProps>
              </a:ext>
            </a:extLst>
          </a:blip>
          <a:srcRect l="67487" t="70564"/>
          <a:stretch/>
        </p:blipFill>
        <p:spPr>
          <a:xfrm>
            <a:off x="8005934" y="2726606"/>
            <a:ext cx="3257285" cy="1800000"/>
          </a:xfrm>
          <a:prstGeom prst="rect">
            <a:avLst/>
          </a:prstGeom>
        </p:spPr>
      </p:pic>
      <p:sp>
        <p:nvSpPr>
          <p:cNvPr id="5" name="Flecha: hacia abajo 4">
            <a:extLst>
              <a:ext uri="{FF2B5EF4-FFF2-40B4-BE49-F238E27FC236}">
                <a16:creationId xmlns:a16="http://schemas.microsoft.com/office/drawing/2014/main" id="{DF510C65-F78A-4164-A958-AFE189D21813}"/>
              </a:ext>
            </a:extLst>
          </p:cNvPr>
          <p:cNvSpPr/>
          <p:nvPr/>
        </p:nvSpPr>
        <p:spPr>
          <a:xfrm>
            <a:off x="5997756" y="3032697"/>
            <a:ext cx="195914" cy="298059"/>
          </a:xfrm>
          <a:prstGeom prst="down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solidFill>
                <a:schemeClr val="tx1"/>
              </a:solidFill>
            </a:endParaRPr>
          </a:p>
        </p:txBody>
      </p:sp>
      <p:sp>
        <p:nvSpPr>
          <p:cNvPr id="8" name="Rectángulo: esquinas redondeadas 7">
            <a:extLst>
              <a:ext uri="{FF2B5EF4-FFF2-40B4-BE49-F238E27FC236}">
                <a16:creationId xmlns:a16="http://schemas.microsoft.com/office/drawing/2014/main" id="{62771574-C2BF-4B6D-BA8D-9DC22B85F807}"/>
              </a:ext>
            </a:extLst>
          </p:cNvPr>
          <p:cNvSpPr/>
          <p:nvPr/>
        </p:nvSpPr>
        <p:spPr>
          <a:xfrm>
            <a:off x="5134012" y="3372960"/>
            <a:ext cx="2022247" cy="6189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AR" b="1" spc="50" dirty="0">
                <a:ln w="0"/>
                <a:solidFill>
                  <a:schemeClr val="bg2"/>
                </a:solidFill>
                <a:effectLst>
                  <a:innerShdw blurRad="63500" dist="50800" dir="13500000">
                    <a:srgbClr val="000000">
                      <a:alpha val="50000"/>
                    </a:srgbClr>
                  </a:innerShdw>
                </a:effectLst>
              </a:rPr>
              <a:t>CLASES</a:t>
            </a:r>
            <a:endParaRPr lang="es-MX" dirty="0">
              <a:ln w="0"/>
              <a:solidFill>
                <a:schemeClr val="tx1"/>
              </a:solidFill>
              <a:effectLst>
                <a:outerShdw blurRad="38100" dist="19050" dir="2700000" algn="tl" rotWithShape="0">
                  <a:schemeClr val="dk1">
                    <a:alpha val="40000"/>
                  </a:schemeClr>
                </a:outerShdw>
              </a:effectLst>
            </a:endParaRPr>
          </a:p>
        </p:txBody>
      </p:sp>
      <p:sp>
        <p:nvSpPr>
          <p:cNvPr id="9" name="Rectángulo: esquinas redondeadas 8">
            <a:extLst>
              <a:ext uri="{FF2B5EF4-FFF2-40B4-BE49-F238E27FC236}">
                <a16:creationId xmlns:a16="http://schemas.microsoft.com/office/drawing/2014/main" id="{7A894DFD-8415-4228-B1A5-2C69D01300AE}"/>
              </a:ext>
            </a:extLst>
          </p:cNvPr>
          <p:cNvSpPr/>
          <p:nvPr/>
        </p:nvSpPr>
        <p:spPr>
          <a:xfrm>
            <a:off x="5134011" y="4117246"/>
            <a:ext cx="2022247" cy="6189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AR" b="1" spc="50" dirty="0">
                <a:ln w="0"/>
                <a:solidFill>
                  <a:schemeClr val="bg2"/>
                </a:solidFill>
                <a:effectLst>
                  <a:innerShdw blurRad="63500" dist="50800" dir="13500000">
                    <a:srgbClr val="000000">
                      <a:alpha val="50000"/>
                    </a:srgbClr>
                  </a:innerShdw>
                </a:effectLst>
              </a:rPr>
              <a:t>OBJETOS</a:t>
            </a:r>
            <a:endParaRPr lang="es-MX" dirty="0">
              <a:ln w="0"/>
              <a:solidFill>
                <a:schemeClr val="tx1"/>
              </a:solidFill>
              <a:effectLst>
                <a:outerShdw blurRad="38100" dist="19050" dir="2700000" algn="tl" rotWithShape="0">
                  <a:schemeClr val="dk1">
                    <a:alpha val="40000"/>
                  </a:schemeClr>
                </a:outerShdw>
              </a:effectLst>
            </a:endParaRPr>
          </a:p>
        </p:txBody>
      </p:sp>
      <p:sp>
        <p:nvSpPr>
          <p:cNvPr id="10" name="Rectángulo: esquinas redondeadas 9">
            <a:extLst>
              <a:ext uri="{FF2B5EF4-FFF2-40B4-BE49-F238E27FC236}">
                <a16:creationId xmlns:a16="http://schemas.microsoft.com/office/drawing/2014/main" id="{7E39DDA0-0BFC-4DC3-BF77-715C490DADC2}"/>
              </a:ext>
            </a:extLst>
          </p:cNvPr>
          <p:cNvSpPr/>
          <p:nvPr/>
        </p:nvSpPr>
        <p:spPr>
          <a:xfrm>
            <a:off x="5134010" y="4861532"/>
            <a:ext cx="2022247" cy="6189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AR" b="1" spc="50" dirty="0">
                <a:ln w="0"/>
                <a:solidFill>
                  <a:schemeClr val="bg2"/>
                </a:solidFill>
                <a:effectLst>
                  <a:innerShdw blurRad="63500" dist="50800" dir="13500000">
                    <a:srgbClr val="000000">
                      <a:alpha val="50000"/>
                    </a:srgbClr>
                  </a:innerShdw>
                </a:effectLst>
              </a:rPr>
              <a:t>ATRIBUTOS</a:t>
            </a:r>
            <a:endParaRPr lang="es-MX" dirty="0">
              <a:ln w="0"/>
              <a:solidFill>
                <a:schemeClr val="tx1"/>
              </a:solidFill>
              <a:effectLst>
                <a:outerShdw blurRad="38100" dist="19050" dir="2700000" algn="tl" rotWithShape="0">
                  <a:schemeClr val="dk1">
                    <a:alpha val="40000"/>
                  </a:schemeClr>
                </a:outerShdw>
              </a:effectLst>
            </a:endParaRPr>
          </a:p>
        </p:txBody>
      </p:sp>
      <p:sp>
        <p:nvSpPr>
          <p:cNvPr id="11" name="Rectángulo: esquinas redondeadas 10">
            <a:extLst>
              <a:ext uri="{FF2B5EF4-FFF2-40B4-BE49-F238E27FC236}">
                <a16:creationId xmlns:a16="http://schemas.microsoft.com/office/drawing/2014/main" id="{139FFB62-1A99-4AA8-B1E4-95FBCE2C4026}"/>
              </a:ext>
            </a:extLst>
          </p:cNvPr>
          <p:cNvSpPr/>
          <p:nvPr/>
        </p:nvSpPr>
        <p:spPr>
          <a:xfrm>
            <a:off x="5134010" y="5605818"/>
            <a:ext cx="2022247" cy="6189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AR" b="1" spc="50" dirty="0">
                <a:ln w="0"/>
                <a:solidFill>
                  <a:schemeClr val="bg2"/>
                </a:solidFill>
                <a:effectLst>
                  <a:innerShdw blurRad="63500" dist="50800" dir="13500000">
                    <a:srgbClr val="000000">
                      <a:alpha val="50000"/>
                    </a:srgbClr>
                  </a:innerShdw>
                </a:effectLst>
              </a:rPr>
              <a:t>MÉTODOS</a:t>
            </a:r>
            <a:endParaRPr lang="es-MX" dirty="0">
              <a:ln w="0"/>
              <a:solidFill>
                <a:schemeClr val="tx1"/>
              </a:solidFill>
              <a:effectLst>
                <a:outerShdw blurRad="38100" dist="19050" dir="2700000" algn="tl" rotWithShape="0">
                  <a:schemeClr val="dk1">
                    <a:alpha val="40000"/>
                  </a:schemeClr>
                </a:outerShdw>
              </a:effectLst>
            </a:endParaRPr>
          </a:p>
        </p:txBody>
      </p:sp>
      <p:sp>
        <p:nvSpPr>
          <p:cNvPr id="12" name="CuadroTexto 11">
            <a:extLst>
              <a:ext uri="{FF2B5EF4-FFF2-40B4-BE49-F238E27FC236}">
                <a16:creationId xmlns:a16="http://schemas.microsoft.com/office/drawing/2014/main" id="{BCAE87B4-1392-4715-BD15-FC75C62CD241}"/>
              </a:ext>
            </a:extLst>
          </p:cNvPr>
          <p:cNvSpPr txBox="1"/>
          <p:nvPr/>
        </p:nvSpPr>
        <p:spPr>
          <a:xfrm>
            <a:off x="2264062" y="4233645"/>
            <a:ext cx="1317426" cy="276999"/>
          </a:xfrm>
          <a:prstGeom prst="rect">
            <a:avLst/>
          </a:prstGeom>
          <a:noFill/>
        </p:spPr>
        <p:txBody>
          <a:bodyPr wrap="square" rtlCol="0">
            <a:spAutoFit/>
          </a:bodyPr>
          <a:lstStyle/>
          <a:p>
            <a:pPr algn="ctr"/>
            <a:r>
              <a:rPr lang="es-AR" sz="1200" dirty="0">
                <a:ln w="0"/>
                <a:effectLst>
                  <a:outerShdw blurRad="38100" dist="19050" dir="2700000" algn="tl" rotWithShape="0">
                    <a:schemeClr val="dk1">
                      <a:alpha val="40000"/>
                    </a:schemeClr>
                  </a:outerShdw>
                </a:effectLst>
                <a:latin typeface="Arial Black" panose="020B0A04020102020204" pitchFamily="34" charset="0"/>
              </a:rPr>
              <a:t>CAMIONETA</a:t>
            </a:r>
            <a:endParaRPr lang="es-MX" sz="105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13" name="CuadroTexto 12">
            <a:extLst>
              <a:ext uri="{FF2B5EF4-FFF2-40B4-BE49-F238E27FC236}">
                <a16:creationId xmlns:a16="http://schemas.microsoft.com/office/drawing/2014/main" id="{6C1F82B0-D8B7-415C-96EE-7C43B599014B}"/>
              </a:ext>
            </a:extLst>
          </p:cNvPr>
          <p:cNvSpPr txBox="1"/>
          <p:nvPr/>
        </p:nvSpPr>
        <p:spPr>
          <a:xfrm>
            <a:off x="8397197" y="4288235"/>
            <a:ext cx="1130921" cy="276999"/>
          </a:xfrm>
          <a:prstGeom prst="rect">
            <a:avLst/>
          </a:prstGeom>
          <a:noFill/>
        </p:spPr>
        <p:txBody>
          <a:bodyPr wrap="square" rtlCol="0">
            <a:spAutoFit/>
          </a:bodyPr>
          <a:lstStyle/>
          <a:p>
            <a:pPr algn="r"/>
            <a:r>
              <a:rPr lang="es-AR" sz="1200" dirty="0">
                <a:ln w="0"/>
                <a:effectLst>
                  <a:outerShdw blurRad="38100" dist="19050" dir="2700000" algn="tl" rotWithShape="0">
                    <a:schemeClr val="dk1">
                      <a:alpha val="40000"/>
                    </a:schemeClr>
                  </a:outerShdw>
                </a:effectLst>
                <a:latin typeface="Arial Black" panose="020B0A04020102020204" pitchFamily="34" charset="0"/>
              </a:rPr>
              <a:t>AUTO</a:t>
            </a:r>
            <a:endParaRPr lang="es-MX" sz="1050" dirty="0">
              <a:ln w="0"/>
              <a:effectLst>
                <a:outerShdw blurRad="38100" dist="19050" dir="2700000" algn="tl" rotWithShape="0">
                  <a:schemeClr val="dk1">
                    <a:alpha val="40000"/>
                  </a:schemeClr>
                </a:outerShdw>
              </a:effectLst>
              <a:latin typeface="Arial Black" panose="020B0A04020102020204" pitchFamily="34" charset="0"/>
            </a:endParaRPr>
          </a:p>
        </p:txBody>
      </p:sp>
      <p:pic>
        <p:nvPicPr>
          <p:cNvPr id="15" name="Imagen 14">
            <a:extLst>
              <a:ext uri="{FF2B5EF4-FFF2-40B4-BE49-F238E27FC236}">
                <a16:creationId xmlns:a16="http://schemas.microsoft.com/office/drawing/2014/main" id="{96B25B2D-1145-43F7-B58F-B948DDC478B7}"/>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4364" b="25361" l="66358" r="95296">
                        <a14:foregroundMark x1="66525" y1="18472" x2="66525" y2="18472"/>
                        <a14:foregroundMark x1="95213" y1="18677" x2="95213" y2="18677"/>
                      </a14:backgroundRemoval>
                    </a14:imgEffect>
                  </a14:imgLayer>
                </a14:imgProps>
              </a:ext>
            </a:extLst>
          </a:blip>
          <a:srcRect l="62741" t="1739" r="1087" b="72014"/>
          <a:stretch/>
        </p:blipFill>
        <p:spPr>
          <a:xfrm flipH="1">
            <a:off x="660941" y="2549903"/>
            <a:ext cx="4064144" cy="1800001"/>
          </a:xfrm>
          <a:prstGeom prst="rect">
            <a:avLst/>
          </a:prstGeom>
        </p:spPr>
      </p:pic>
      <p:sp>
        <p:nvSpPr>
          <p:cNvPr id="16" name="CuadroTexto 15">
            <a:extLst>
              <a:ext uri="{FF2B5EF4-FFF2-40B4-BE49-F238E27FC236}">
                <a16:creationId xmlns:a16="http://schemas.microsoft.com/office/drawing/2014/main" id="{2A978A8C-CA80-40BD-B827-26309D74D20A}"/>
              </a:ext>
            </a:extLst>
          </p:cNvPr>
          <p:cNvSpPr txBox="1"/>
          <p:nvPr/>
        </p:nvSpPr>
        <p:spPr>
          <a:xfrm>
            <a:off x="2359300" y="5032521"/>
            <a:ext cx="1317425" cy="276999"/>
          </a:xfrm>
          <a:prstGeom prst="rect">
            <a:avLst/>
          </a:prstGeom>
          <a:noFill/>
        </p:spPr>
        <p:txBody>
          <a:bodyPr wrap="square" rtlCol="0">
            <a:spAutoFit/>
          </a:bodyPr>
          <a:lstStyle/>
          <a:p>
            <a:r>
              <a:rPr lang="es-AR" sz="1200" dirty="0">
                <a:ln w="0"/>
                <a:effectLst>
                  <a:outerShdw blurRad="38100" dist="19050" dir="2700000" algn="tl" rotWithShape="0">
                    <a:schemeClr val="dk1">
                      <a:alpha val="40000"/>
                    </a:schemeClr>
                  </a:outerShdw>
                </a:effectLst>
                <a:latin typeface="Arial Black" panose="020B0A04020102020204" pitchFamily="34" charset="0"/>
              </a:rPr>
              <a:t>AZUL, 0 KM</a:t>
            </a:r>
            <a:endParaRPr lang="es-MX" sz="12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17" name="CuadroTexto 16">
            <a:extLst>
              <a:ext uri="{FF2B5EF4-FFF2-40B4-BE49-F238E27FC236}">
                <a16:creationId xmlns:a16="http://schemas.microsoft.com/office/drawing/2014/main" id="{3D6D5584-22B0-4532-8ECB-AB87AC270F12}"/>
              </a:ext>
            </a:extLst>
          </p:cNvPr>
          <p:cNvSpPr txBox="1"/>
          <p:nvPr/>
        </p:nvSpPr>
        <p:spPr>
          <a:xfrm>
            <a:off x="8613542" y="5003807"/>
            <a:ext cx="2022247" cy="276999"/>
          </a:xfrm>
          <a:prstGeom prst="rect">
            <a:avLst/>
          </a:prstGeom>
          <a:noFill/>
        </p:spPr>
        <p:txBody>
          <a:bodyPr wrap="square" rtlCol="0">
            <a:spAutoFit/>
          </a:bodyPr>
          <a:lstStyle/>
          <a:p>
            <a:pPr algn="ctr"/>
            <a:r>
              <a:rPr lang="es-AR" sz="1200" dirty="0">
                <a:ln w="0"/>
                <a:effectLst>
                  <a:outerShdw blurRad="38100" dist="19050" dir="2700000" algn="tl" rotWithShape="0">
                    <a:schemeClr val="dk1">
                      <a:alpha val="40000"/>
                    </a:schemeClr>
                  </a:outerShdw>
                </a:effectLst>
                <a:latin typeface="Arial Black" panose="020B0A04020102020204" pitchFamily="34" charset="0"/>
              </a:rPr>
              <a:t>AMARILLO 1000 KM</a:t>
            </a:r>
            <a:endParaRPr lang="es-MX" sz="12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18" name="CuadroTexto 17">
            <a:extLst>
              <a:ext uri="{FF2B5EF4-FFF2-40B4-BE49-F238E27FC236}">
                <a16:creationId xmlns:a16="http://schemas.microsoft.com/office/drawing/2014/main" id="{6E851736-B07D-48EA-8F34-6DAEB227CFE8}"/>
              </a:ext>
            </a:extLst>
          </p:cNvPr>
          <p:cNvSpPr txBox="1"/>
          <p:nvPr/>
        </p:nvSpPr>
        <p:spPr>
          <a:xfrm>
            <a:off x="5385540" y="2714827"/>
            <a:ext cx="1472628" cy="307777"/>
          </a:xfrm>
          <a:prstGeom prst="rect">
            <a:avLst/>
          </a:prstGeom>
          <a:noFill/>
        </p:spPr>
        <p:txBody>
          <a:bodyPr wrap="square" rtlCol="0">
            <a:spAutoFit/>
          </a:bodyPr>
          <a:lstStyle/>
          <a:p>
            <a:pPr algn="ctr"/>
            <a:r>
              <a:rPr lang="es-AR" sz="1400" dirty="0">
                <a:ln w="0"/>
                <a:effectLst>
                  <a:outerShdw blurRad="38100" dist="19050" dir="2700000" algn="tl" rotWithShape="0">
                    <a:schemeClr val="dk1">
                      <a:alpha val="40000"/>
                    </a:schemeClr>
                  </a:outerShdw>
                </a:effectLst>
                <a:latin typeface="Arial Black" panose="020B0A04020102020204" pitchFamily="34" charset="0"/>
              </a:rPr>
              <a:t>VEHÍCULOS</a:t>
            </a:r>
            <a:endParaRPr lang="es-MX" sz="12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19" name="CuadroTexto 18">
            <a:extLst>
              <a:ext uri="{FF2B5EF4-FFF2-40B4-BE49-F238E27FC236}">
                <a16:creationId xmlns:a16="http://schemas.microsoft.com/office/drawing/2014/main" id="{06413200-6418-48C3-8B33-38281E5204BC}"/>
              </a:ext>
            </a:extLst>
          </p:cNvPr>
          <p:cNvSpPr txBox="1"/>
          <p:nvPr/>
        </p:nvSpPr>
        <p:spPr>
          <a:xfrm>
            <a:off x="2545803" y="5776807"/>
            <a:ext cx="1130921" cy="276999"/>
          </a:xfrm>
          <a:prstGeom prst="rect">
            <a:avLst/>
          </a:prstGeom>
          <a:noFill/>
        </p:spPr>
        <p:txBody>
          <a:bodyPr wrap="square" rtlCol="0">
            <a:spAutoFit/>
          </a:bodyPr>
          <a:lstStyle/>
          <a:p>
            <a:pPr algn="ctr"/>
            <a:r>
              <a:rPr lang="es-AR" sz="1200" dirty="0">
                <a:ln w="0"/>
                <a:effectLst>
                  <a:outerShdw blurRad="38100" dist="19050" dir="2700000" algn="tl" rotWithShape="0">
                    <a:schemeClr val="dk1">
                      <a:alpha val="40000"/>
                    </a:schemeClr>
                  </a:outerShdw>
                </a:effectLst>
                <a:latin typeface="Arial Black" panose="020B0A04020102020204" pitchFamily="34" charset="0"/>
              </a:rPr>
              <a:t>ACELERAR</a:t>
            </a:r>
            <a:endParaRPr lang="es-MX" sz="1200" dirty="0">
              <a:ln w="0"/>
              <a:effectLst>
                <a:outerShdw blurRad="38100" dist="19050" dir="2700000" algn="tl" rotWithShape="0">
                  <a:schemeClr val="dk1">
                    <a:alpha val="40000"/>
                  </a:schemeClr>
                </a:outerShdw>
              </a:effectLst>
              <a:latin typeface="Arial Black" panose="020B0A04020102020204" pitchFamily="34" charset="0"/>
            </a:endParaRPr>
          </a:p>
        </p:txBody>
      </p:sp>
      <p:sp>
        <p:nvSpPr>
          <p:cNvPr id="20" name="CuadroTexto 19">
            <a:extLst>
              <a:ext uri="{FF2B5EF4-FFF2-40B4-BE49-F238E27FC236}">
                <a16:creationId xmlns:a16="http://schemas.microsoft.com/office/drawing/2014/main" id="{DD506EB6-E76A-4342-AC3E-3DCB4FA317FF}"/>
              </a:ext>
            </a:extLst>
          </p:cNvPr>
          <p:cNvSpPr txBox="1"/>
          <p:nvPr/>
        </p:nvSpPr>
        <p:spPr>
          <a:xfrm>
            <a:off x="8613542" y="5773128"/>
            <a:ext cx="1130921" cy="276999"/>
          </a:xfrm>
          <a:prstGeom prst="rect">
            <a:avLst/>
          </a:prstGeom>
          <a:noFill/>
        </p:spPr>
        <p:txBody>
          <a:bodyPr wrap="square" rtlCol="0">
            <a:spAutoFit/>
          </a:bodyPr>
          <a:lstStyle/>
          <a:p>
            <a:pPr algn="r"/>
            <a:r>
              <a:rPr lang="es-AR" sz="1200" dirty="0">
                <a:ln w="0"/>
                <a:effectLst>
                  <a:outerShdw blurRad="38100" dist="19050" dir="2700000" algn="tl" rotWithShape="0">
                    <a:schemeClr val="dk1">
                      <a:alpha val="40000"/>
                    </a:schemeClr>
                  </a:outerShdw>
                </a:effectLst>
                <a:latin typeface="Arial Black" panose="020B0A04020102020204" pitchFamily="34" charset="0"/>
              </a:rPr>
              <a:t>FRENAR</a:t>
            </a:r>
            <a:endParaRPr lang="es-MX" sz="1200" dirty="0">
              <a:ln w="0"/>
              <a:effectLst>
                <a:outerShdw blurRad="38100" dist="19050" dir="2700000" algn="tl" rotWithShape="0">
                  <a:schemeClr val="dk1">
                    <a:alpha val="40000"/>
                  </a:schemeClr>
                </a:outerShdw>
              </a:effectLst>
              <a:latin typeface="Arial Black" panose="020B0A04020102020204" pitchFamily="34" charset="0"/>
            </a:endParaRPr>
          </a:p>
        </p:txBody>
      </p:sp>
      <p:cxnSp>
        <p:nvCxnSpPr>
          <p:cNvPr id="25" name="Conector recto de flecha 24">
            <a:extLst>
              <a:ext uri="{FF2B5EF4-FFF2-40B4-BE49-F238E27FC236}">
                <a16:creationId xmlns:a16="http://schemas.microsoft.com/office/drawing/2014/main" id="{3A63CFBB-7491-4FAE-86BC-1834EED840F0}"/>
              </a:ext>
            </a:extLst>
          </p:cNvPr>
          <p:cNvCxnSpPr/>
          <p:nvPr/>
        </p:nvCxnSpPr>
        <p:spPr>
          <a:xfrm flipH="1" flipV="1">
            <a:off x="3780035" y="5139855"/>
            <a:ext cx="1317426"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onector recto de flecha 25">
            <a:extLst>
              <a:ext uri="{FF2B5EF4-FFF2-40B4-BE49-F238E27FC236}">
                <a16:creationId xmlns:a16="http://schemas.microsoft.com/office/drawing/2014/main" id="{82B9DB9C-B125-46A8-A9EB-393C2785D36E}"/>
              </a:ext>
            </a:extLst>
          </p:cNvPr>
          <p:cNvCxnSpPr/>
          <p:nvPr/>
        </p:nvCxnSpPr>
        <p:spPr>
          <a:xfrm flipH="1" flipV="1">
            <a:off x="3779208" y="5915303"/>
            <a:ext cx="1317426"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Conector recto de flecha 27">
            <a:extLst>
              <a:ext uri="{FF2B5EF4-FFF2-40B4-BE49-F238E27FC236}">
                <a16:creationId xmlns:a16="http://schemas.microsoft.com/office/drawing/2014/main" id="{F99D161E-DEB5-4921-87C3-149A51D93D58}"/>
              </a:ext>
            </a:extLst>
          </p:cNvPr>
          <p:cNvCxnSpPr>
            <a:cxnSpLocks/>
          </p:cNvCxnSpPr>
          <p:nvPr/>
        </p:nvCxnSpPr>
        <p:spPr>
          <a:xfrm flipV="1">
            <a:off x="7189915" y="5128615"/>
            <a:ext cx="1317426"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Conector recto de flecha 28">
            <a:extLst>
              <a:ext uri="{FF2B5EF4-FFF2-40B4-BE49-F238E27FC236}">
                <a16:creationId xmlns:a16="http://schemas.microsoft.com/office/drawing/2014/main" id="{0187B878-2533-43B0-B99B-A6EFC7843831}"/>
              </a:ext>
            </a:extLst>
          </p:cNvPr>
          <p:cNvCxnSpPr>
            <a:cxnSpLocks/>
          </p:cNvCxnSpPr>
          <p:nvPr/>
        </p:nvCxnSpPr>
        <p:spPr>
          <a:xfrm flipV="1">
            <a:off x="7193633" y="5915301"/>
            <a:ext cx="1317426"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ector recto de flecha 33">
            <a:extLst>
              <a:ext uri="{FF2B5EF4-FFF2-40B4-BE49-F238E27FC236}">
                <a16:creationId xmlns:a16="http://schemas.microsoft.com/office/drawing/2014/main" id="{6D57CFAB-7092-4580-A061-1DEEDEAE69AB}"/>
              </a:ext>
            </a:extLst>
          </p:cNvPr>
          <p:cNvCxnSpPr>
            <a:cxnSpLocks/>
          </p:cNvCxnSpPr>
          <p:nvPr/>
        </p:nvCxnSpPr>
        <p:spPr>
          <a:xfrm>
            <a:off x="4060576" y="3991939"/>
            <a:ext cx="1054383" cy="4347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Conector recto de flecha 34">
            <a:extLst>
              <a:ext uri="{FF2B5EF4-FFF2-40B4-BE49-F238E27FC236}">
                <a16:creationId xmlns:a16="http://schemas.microsoft.com/office/drawing/2014/main" id="{544F3B5A-3C4C-4D8B-907A-C7897C75672D}"/>
              </a:ext>
            </a:extLst>
          </p:cNvPr>
          <p:cNvCxnSpPr>
            <a:cxnSpLocks/>
          </p:cNvCxnSpPr>
          <p:nvPr/>
        </p:nvCxnSpPr>
        <p:spPr>
          <a:xfrm flipH="1">
            <a:off x="7174583" y="3996700"/>
            <a:ext cx="1054383" cy="4347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9002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54167E-6 0 L -0.40846 0.00787 " pathEditMode="relative" rAng="0" ptsTypes="AA">
                                      <p:cBhvr>
                                        <p:cTn id="6" dur="2000" spd="-100000" fill="hold"/>
                                        <p:tgtEl>
                                          <p:spTgt spid="12"/>
                                        </p:tgtEl>
                                        <p:attrNameLst>
                                          <p:attrName>ppt_x</p:attrName>
                                          <p:attrName>ppt_y</p:attrName>
                                        </p:attrNameLst>
                                      </p:cBhvr>
                                      <p:rCtr x="-20430" y="394"/>
                                    </p:animMotion>
                                  </p:childTnLst>
                                </p:cTn>
                              </p:par>
                              <p:par>
                                <p:cTn id="7" presetID="42" presetClass="path" presetSubtype="0" accel="50000" decel="50000" fill="hold" nodeType="withEffect">
                                  <p:stCondLst>
                                    <p:cond delay="0"/>
                                  </p:stCondLst>
                                  <p:childTnLst>
                                    <p:animMotion origin="layout" path="M -3.33333E-6 7.40741E-7 L -0.40677 -0.00301 " pathEditMode="relative" rAng="0" ptsTypes="AA">
                                      <p:cBhvr>
                                        <p:cTn id="8" dur="12000" spd="-100000" fill="hold"/>
                                        <p:tgtEl>
                                          <p:spTgt spid="15"/>
                                        </p:tgtEl>
                                        <p:attrNameLst>
                                          <p:attrName>ppt_x</p:attrName>
                                          <p:attrName>ppt_y</p:attrName>
                                        </p:attrNameLst>
                                      </p:cBhvr>
                                      <p:rCtr x="-20339" y="-162"/>
                                    </p:animMotion>
                                  </p:childTnLst>
                                  <p:subTnLst>
                                    <p:audio>
                                      <p:cMediaNode>
                                        <p:cTn display="0" masterRel="sameClick">
                                          <p:stCondLst>
                                            <p:cond evt="begin" delay="0">
                                              <p:tn val="7"/>
                                            </p:cond>
                                          </p:stCondLst>
                                          <p:endCondLst>
                                            <p:cond evt="onStopAudio" delay="0">
                                              <p:tgtEl>
                                                <p:sldTgt/>
                                              </p:tgtEl>
                                            </p:cond>
                                          </p:endCondLst>
                                        </p:cTn>
                                        <p:tgtEl>
                                          <p:sndTgt r:embed="rId2" name="0008519.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p:bldP spid="16" grpId="0"/>
      <p:bldP spid="17" grpId="0"/>
      <p:bldP spid="18" grpId="0"/>
      <p:bldP spid="19" grpId="0"/>
      <p:bldP spid="2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231</TotalTime>
  <Words>765</Words>
  <Application>Microsoft Office PowerPoint</Application>
  <PresentationFormat>Panorámica</PresentationFormat>
  <Paragraphs>33</Paragraphs>
  <Slides>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Arial Black</vt:lpstr>
      <vt:lpstr>Century Gothic</vt:lpstr>
      <vt:lpstr>Lato</vt:lpstr>
      <vt:lpstr>Times New Roman</vt:lpstr>
      <vt:lpstr>Wingdings 3</vt:lpstr>
      <vt:lpstr>Ion</vt:lpstr>
      <vt:lpstr>Tutoría 1 - POO</vt:lpstr>
      <vt:lpstr>¿Cuál es el propósito de POO?  Programación Orientada a Objetos</vt:lpstr>
      <vt:lpstr>¿Qué es un objeto?</vt:lpstr>
      <vt:lpstr>¿Cómo se caracteriza un Objeto?</vt:lpstr>
      <vt:lpstr>¿Qué son los atributos, las clases, los métodos de un Objeto?</vt:lpstr>
      <vt:lpstr>¿Qué son los atributos, las clases, los métodos de un Objeto?</vt:lpstr>
      <vt:lpstr>¿Qué son los mensajes y la interfaz de un Objeto?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Tutoría 1 - POO</dc:title>
  <dc:creator>Pablo</dc:creator>
  <cp:lastModifiedBy>Raul</cp:lastModifiedBy>
  <cp:revision>19</cp:revision>
  <dcterms:created xsi:type="dcterms:W3CDTF">2022-09-10T13:14:04Z</dcterms:created>
  <dcterms:modified xsi:type="dcterms:W3CDTF">2022-09-11T20:06:00Z</dcterms:modified>
</cp:coreProperties>
</file>